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5" r:id="rId3"/>
  </p:sldMasterIdLst>
  <p:notesMasterIdLst>
    <p:notesMasterId r:id="rId21"/>
  </p:notesMasterIdLst>
  <p:sldIdLst>
    <p:sldId id="264" r:id="rId4"/>
    <p:sldId id="339" r:id="rId5"/>
    <p:sldId id="345" r:id="rId6"/>
    <p:sldId id="634" r:id="rId7"/>
    <p:sldId id="643" r:id="rId8"/>
    <p:sldId id="314" r:id="rId9"/>
    <p:sldId id="635" r:id="rId10"/>
    <p:sldId id="287" r:id="rId11"/>
    <p:sldId id="288" r:id="rId12"/>
    <p:sldId id="637" r:id="rId13"/>
    <p:sldId id="638" r:id="rId14"/>
    <p:sldId id="639" r:id="rId15"/>
    <p:sldId id="640" r:id="rId16"/>
    <p:sldId id="641" r:id="rId17"/>
    <p:sldId id="642" r:id="rId18"/>
    <p:sldId id="337" r:id="rId19"/>
    <p:sldId id="299" r:id="rId20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F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0287C9-AD56-4E31-9F8A-FC4887743660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CE3B460-5890-42BC-8B30-EAB2A186C74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48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314F14A-D53C-483C-8BD0-59DF4A6F8D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EG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برنامج الإشراف والتربية - إبراهيم بن سليمان البهدل</a:t>
            </a:r>
            <a:endParaRPr kumimoji="0" lang="en-US" altLang="ar-E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8CC403C-76C5-4271-B4D0-FD991D78E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F8E073-2230-4CE6-BEB6-634F73D39F66}" type="slidenum">
              <a:rPr kumimoji="0" lang="ar-SA" altLang="ar-E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ar-E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6BCEAE3E-CFC5-4831-B2BF-A83BFACB96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CA97BA07-4842-4788-81FF-081D4FE0D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صورة الشريحة 1">
            <a:extLst>
              <a:ext uri="{FF2B5EF4-FFF2-40B4-BE49-F238E27FC236}">
                <a16:creationId xmlns:a16="http://schemas.microsoft.com/office/drawing/2014/main" id="{6EE5B803-3E85-4E18-B7AC-C1F58E12CA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عنصر نائب للملاحظات 2">
            <a:extLst>
              <a:ext uri="{FF2B5EF4-FFF2-40B4-BE49-F238E27FC236}">
                <a16:creationId xmlns:a16="http://schemas.microsoft.com/office/drawing/2014/main" id="{8B1785A2-B346-4B21-8D7C-5DB63469F7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ar-EG"/>
          </a:p>
        </p:txBody>
      </p:sp>
      <p:sp>
        <p:nvSpPr>
          <p:cNvPr id="44036" name="عنصر نائب لرقم الشريحة 3">
            <a:extLst>
              <a:ext uri="{FF2B5EF4-FFF2-40B4-BE49-F238E27FC236}">
                <a16:creationId xmlns:a16="http://schemas.microsoft.com/office/drawing/2014/main" id="{E9F347DF-BC06-4803-B37F-FE5C47E27D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1441B2-D593-473B-9B4C-0AB13FA7492C}" type="slidenum">
              <a:rPr lang="ar-SA" altLang="ar-EG">
                <a:latin typeface="Calibri" panose="020F0502020204030204" pitchFamily="34" charset="0"/>
              </a:rPr>
              <a:pPr eaLnBrk="1" hangingPunct="1"/>
              <a:t>3</a:t>
            </a:fld>
            <a:endParaRPr lang="en-GB" altLang="ar-EG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3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3B460-5890-42BC-8B30-EAB2A186C740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013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39DB54-16E4-4773-B28B-F74093765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6DEBF25-3930-400A-BFDE-B489B6D79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23B3FB-6F6A-4EFC-A23C-B3966666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9E3CF-3801-48A4-895B-C3C9700E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A14E4E-C2D9-4D2B-A6F7-F0868D38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536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FB59BF-0569-4A0A-A120-782B4C03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C8BD732-B7A4-458A-AAFF-ABF56B4F0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4E71D4-6DFC-4E7E-9B31-417EF362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B2DDA0-19EF-4047-92C0-73EE032B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BFA551-2718-4669-960A-DC282807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21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F83BC33-7B30-4A04-A049-7D53821D0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9E895B5-CD81-4890-8722-8176A59A3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4FF981-141C-4D39-A7B7-2FA2A146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7BBDBB-3D74-4288-AE3D-153FFB7C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259D7D-80FF-4A03-96D1-01D1C1CC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5978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410" name="Group 2">
            <a:extLst>
              <a:ext uri="{FF2B5EF4-FFF2-40B4-BE49-F238E27FC236}">
                <a16:creationId xmlns:a16="http://schemas.microsoft.com/office/drawing/2014/main" id="{ED19378B-4B71-4925-9EA8-49522E63F654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401411" name="Group 3">
              <a:extLst>
                <a:ext uri="{FF2B5EF4-FFF2-40B4-BE49-F238E27FC236}">
                  <a16:creationId xmlns:a16="http://schemas.microsoft.com/office/drawing/2014/main" id="{DF7FE830-6B59-442E-B279-173EB3A82F0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01412" name="Freeform 4">
                <a:extLst>
                  <a:ext uri="{FF2B5EF4-FFF2-40B4-BE49-F238E27FC236}">
                    <a16:creationId xmlns:a16="http://schemas.microsoft.com/office/drawing/2014/main" id="{CC9AE4EC-6ADE-4DC3-9430-9F91F9B4DC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1413" name="Freeform 5">
                <a:extLst>
                  <a:ext uri="{FF2B5EF4-FFF2-40B4-BE49-F238E27FC236}">
                    <a16:creationId xmlns:a16="http://schemas.microsoft.com/office/drawing/2014/main" id="{5B568CC6-4F5A-4CAD-A0BC-35AEAC6B43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1414" name="Freeform 6">
                <a:extLst>
                  <a:ext uri="{FF2B5EF4-FFF2-40B4-BE49-F238E27FC236}">
                    <a16:creationId xmlns:a16="http://schemas.microsoft.com/office/drawing/2014/main" id="{B509E0DC-11C1-46B2-BDE4-C51C9A19AB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1415" name="Freeform 7">
                <a:extLst>
                  <a:ext uri="{FF2B5EF4-FFF2-40B4-BE49-F238E27FC236}">
                    <a16:creationId xmlns:a16="http://schemas.microsoft.com/office/drawing/2014/main" id="{A312346D-010E-4901-9518-ADEF16CEED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1416" name="Freeform 8">
                <a:extLst>
                  <a:ext uri="{FF2B5EF4-FFF2-40B4-BE49-F238E27FC236}">
                    <a16:creationId xmlns:a16="http://schemas.microsoft.com/office/drawing/2014/main" id="{27A11B32-5AFE-4A44-A726-5B6D81888E5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</p:grpSp>
        <p:sp>
          <p:nvSpPr>
            <p:cNvPr id="401417" name="Freeform 9">
              <a:extLst>
                <a:ext uri="{FF2B5EF4-FFF2-40B4-BE49-F238E27FC236}">
                  <a16:creationId xmlns:a16="http://schemas.microsoft.com/office/drawing/2014/main" id="{35DA318D-271E-480C-A342-DDFA7E38B5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 sz="1800"/>
            </a:p>
          </p:txBody>
        </p:sp>
        <p:sp>
          <p:nvSpPr>
            <p:cNvPr id="401418" name="Freeform 10">
              <a:extLst>
                <a:ext uri="{FF2B5EF4-FFF2-40B4-BE49-F238E27FC236}">
                  <a16:creationId xmlns:a16="http://schemas.microsoft.com/office/drawing/2014/main" id="{DEEC681A-1B10-4CA7-A439-BB3CEEB91B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 sz="1800"/>
            </a:p>
          </p:txBody>
        </p:sp>
      </p:grpSp>
      <p:sp>
        <p:nvSpPr>
          <p:cNvPr id="401419" name="Rectangle 11">
            <a:extLst>
              <a:ext uri="{FF2B5EF4-FFF2-40B4-BE49-F238E27FC236}">
                <a16:creationId xmlns:a16="http://schemas.microsoft.com/office/drawing/2014/main" id="{40D1A1C8-A97F-4C48-B219-65F952D0436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ar-SA" altLang="ar-EG" noProof="0"/>
              <a:t>انقر لتحرير نمط العنوان الرئيسي</a:t>
            </a:r>
          </a:p>
        </p:txBody>
      </p:sp>
      <p:sp>
        <p:nvSpPr>
          <p:cNvPr id="401420" name="Rectangle 12">
            <a:extLst>
              <a:ext uri="{FF2B5EF4-FFF2-40B4-BE49-F238E27FC236}">
                <a16:creationId xmlns:a16="http://schemas.microsoft.com/office/drawing/2014/main" id="{FDE689E7-201B-4076-ADC3-936ACE491BF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ar-SA" altLang="ar-EG" noProof="0"/>
              <a:t>انقر لتحرير نمط العنوان الثانوي الرئيسي</a:t>
            </a:r>
          </a:p>
        </p:txBody>
      </p:sp>
      <p:sp>
        <p:nvSpPr>
          <p:cNvPr id="401421" name="Rectangle 13">
            <a:extLst>
              <a:ext uri="{FF2B5EF4-FFF2-40B4-BE49-F238E27FC236}">
                <a16:creationId xmlns:a16="http://schemas.microsoft.com/office/drawing/2014/main" id="{DA21E9C0-F5B5-4DD9-9FF5-E01F24620F1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01422" name="Rectangle 14">
            <a:extLst>
              <a:ext uri="{FF2B5EF4-FFF2-40B4-BE49-F238E27FC236}">
                <a16:creationId xmlns:a16="http://schemas.microsoft.com/office/drawing/2014/main" id="{551A364A-9BF6-4246-9DE6-D940DFA656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  <p:sp>
        <p:nvSpPr>
          <p:cNvPr id="401423" name="Rectangle 15">
            <a:extLst>
              <a:ext uri="{FF2B5EF4-FFF2-40B4-BE49-F238E27FC236}">
                <a16:creationId xmlns:a16="http://schemas.microsoft.com/office/drawing/2014/main" id="{6A5EBA52-94BD-46E3-A2D8-D0EA17BC3E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220120E-8C4E-4311-A725-1AD03D413DD0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865342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1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1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1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9" grpId="0"/>
      <p:bldP spid="40142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14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14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14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14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B62892-861B-488B-8D31-EFE3E7279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F9A0291-6A6D-41BF-819C-2B154A420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1A3D2A-FC0E-493C-B6A2-C5DB506B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E02D90B-96DF-4552-9935-63D9D29CEC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D6F49E-4880-4B51-88B1-498DCD13E98C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8F5A852-0326-4FE2-9DA0-D5EC4E27F8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99498901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BDBD88-F8FD-456A-B6E6-BFCA82213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47C9249-44EC-4FAD-9E0B-1F71CEA7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8BD8C4-875F-47E8-9C22-DCD432D7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D9F2F4E-71ED-4AC0-8C6B-4E218C009F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F5F75-0D43-411B-92A6-09226367740F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A3005C-1663-431B-86EC-7ED2859EE9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76113225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A23B22-4584-46CC-AF84-120D15A3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75BCE6-7C9D-4481-BBF7-FE6545DB8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03584F9-0521-4E11-9216-A47E58E94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103F55B-7391-4192-A55F-0D3C1168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7509E6-6DA7-4F86-B14B-F483268F6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937646-5155-4A26-B44D-6095A12A3946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7" name="عنصر نائب للتذييل 6">
            <a:extLst>
              <a:ext uri="{FF2B5EF4-FFF2-40B4-BE49-F238E27FC236}">
                <a16:creationId xmlns:a16="http://schemas.microsoft.com/office/drawing/2014/main" id="{AAE8804C-525B-4F4B-A127-02A91D5F6D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32690248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F8343C-EE43-48EE-8A17-D82C59CCE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F79E002-6B1F-400E-A509-82F1622AD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4FA557A-E788-478D-A92A-B0174CD3A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E54CDA4-F5E3-4612-9B91-5942AFBC5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1B16E00-C24A-4C48-ABA9-E6A40D90B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DBCD221-8977-431A-9FD7-00126F5E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8" name="عنصر نائب لرقم الشريحة 7">
            <a:extLst>
              <a:ext uri="{FF2B5EF4-FFF2-40B4-BE49-F238E27FC236}">
                <a16:creationId xmlns:a16="http://schemas.microsoft.com/office/drawing/2014/main" id="{A7DAC9AB-9E8F-44A1-BB5E-085162405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5FC17-3F80-4747-B3B7-E87C1F16E797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9" name="عنصر نائب للتذييل 8">
            <a:extLst>
              <a:ext uri="{FF2B5EF4-FFF2-40B4-BE49-F238E27FC236}">
                <a16:creationId xmlns:a16="http://schemas.microsoft.com/office/drawing/2014/main" id="{1487A306-3634-40B3-A64C-408FE1895CF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6394526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FBA9FE-360F-4B53-9DC5-A3A8DD10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04CB65E-92BA-4FA8-9673-C2FB85C6E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A5E7BE4-1696-4C55-921A-ABE1A775C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58195-CFC1-4184-8558-BFB3CF075BCD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BBE162-5860-4B95-AA18-C2CB5F486B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37558531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83ECF3C-C018-4F6E-AC59-9CB11B238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1DED24DC-8556-47D5-AB14-4DE3F212DE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7B0F50-2B26-4526-B431-FC0222DC5C8F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3000787-CF89-4133-B680-4FFAE6545E8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85924138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650633-6341-4126-9089-96967856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E646C6-9D97-4131-895C-0DCAA6FE0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2A4B90-D53B-4D69-86EB-EFC58A539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9E04BAE-BCA3-47C8-94AF-AA728E9B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E011B6-8EF9-482C-B866-6C88C144FC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3ABB26-88AE-4894-9749-ED3271357DA5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7" name="عنصر نائب للتذييل 6">
            <a:extLst>
              <a:ext uri="{FF2B5EF4-FFF2-40B4-BE49-F238E27FC236}">
                <a16:creationId xmlns:a16="http://schemas.microsoft.com/office/drawing/2014/main" id="{122623C2-C2BA-4640-A341-AB077518F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687427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B9129A-7F75-4445-AC6D-F464FE35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E1FB5EF-AF0E-4248-8B28-28D98DD10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F3F43D-AEBA-4876-908B-C7BCEC49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AB2308-84F2-4EF8-BB2B-DEFEFDD7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EC8A27-CD59-4AC7-A08B-2CB38B8EE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4718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E8FE93-A17E-4C15-B9DF-DB7E2574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E11260E-F24E-42CB-9466-1591C3CFA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F9A0C75-81FE-403F-B836-BD591A223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BDB28B3-8633-4734-9DD8-18774FC2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992D7B-60CE-4AC8-8490-BA80FA068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991D67-6770-4FA4-804D-E88ACB3FB0F1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7" name="عنصر نائب للتذييل 6">
            <a:extLst>
              <a:ext uri="{FF2B5EF4-FFF2-40B4-BE49-F238E27FC236}">
                <a16:creationId xmlns:a16="http://schemas.microsoft.com/office/drawing/2014/main" id="{F7260803-9EEF-4F61-BA07-53618797A49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39765487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2C6A4C-E787-42EC-8C34-F155A8CD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72829F4-1E89-420E-ABD3-A58FBF79E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6069B6-D8AB-400F-9AC4-76ED2308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D160968-3168-4774-95A4-09A796167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A2F69-BA1C-4C87-890C-A8D0C9A07D41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A59E6F6-F63D-4915-852E-E11FC607B8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85496193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CDA8064-C393-4161-AEA7-1ED74B4F0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2A470CD-13DB-48FE-A4E6-E4548A707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F51AE8-C759-42C4-AB8F-484FD272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9FD55B-A21B-43B9-B644-B3BA3A9B8A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6CF676-B92C-48FE-B483-86C4F7D47EBF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2DA9CA-11D8-4FFA-9892-9A977CE55E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64551235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D6417F-7922-4F71-80E9-97AC06AC9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جدول 2">
            <a:extLst>
              <a:ext uri="{FF2B5EF4-FFF2-40B4-BE49-F238E27FC236}">
                <a16:creationId xmlns:a16="http://schemas.microsoft.com/office/drawing/2014/main" id="{6F36E7D7-9D48-4AAA-8966-BE53F6423EE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C11802-241C-4908-A393-AB2197548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09F27E7-555E-45C9-8EE8-336D0D752D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C9040E3-1556-4915-A906-62F4C8A6CF57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5DCAB2F-6E3C-46B0-86AE-7C6711C6C0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94436933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عنوان، ومحتوى، واثنان من 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9B597B-2766-4B4E-9613-590A78706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275FC9-6D77-4A76-BCCA-4A4993520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B3D548F-C6BE-47CA-B13C-48BA5F18FC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C852EE42-85A8-4A18-A89C-521AD13F03E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6" name="عنصر نائب للتاريخ 5">
            <a:extLst>
              <a:ext uri="{FF2B5EF4-FFF2-40B4-BE49-F238E27FC236}">
                <a16:creationId xmlns:a16="http://schemas.microsoft.com/office/drawing/2014/main" id="{EA4BA97E-62E4-421E-9CD7-0882D4E1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9175E42-81AA-46FB-93F0-2F0C21610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C9887E8-A0E6-40E1-8A62-5D9D8A5BA838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556F5A7-5DD2-472B-9389-C67F11C15A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288852495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عنوان، ومحتوى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26FEE1-1AF6-4453-8464-99E07EFB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1BA805E-4304-4B0C-B08B-3CA441427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BBD4E32-7D04-4340-9286-13125D06D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EE1F2A0-E510-4848-A0A3-833A5686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4B86B0E-8B52-4EBC-BD97-3C66FB9935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2798CE7-4149-408F-8CBC-3D3CC1466D85}" type="slidenum">
              <a:rPr lang="ar-SA" altLang="ar-EG"/>
              <a:pPr/>
              <a:t>‹#›</a:t>
            </a:fld>
            <a:endParaRPr lang="en-US" altLang="ar-EG"/>
          </a:p>
        </p:txBody>
      </p:sp>
      <p:sp>
        <p:nvSpPr>
          <p:cNvPr id="7" name="عنصر نائب للتذييل 6">
            <a:extLst>
              <a:ext uri="{FF2B5EF4-FFF2-40B4-BE49-F238E27FC236}">
                <a16:creationId xmlns:a16="http://schemas.microsoft.com/office/drawing/2014/main" id="{FCF05684-9ED2-41F9-BC02-45CE909E670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51785033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E5282DC5-1169-4D2F-B113-16EF326C861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ar-EG" altLang="ar-EG" noProof="0"/>
              <a:t>انقر لتحرير نمط العنوان الرئيسي</a:t>
            </a:r>
            <a:endParaRPr lang="en-US" altLang="ar-EG" noProof="0"/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1F887093-F54B-4A3C-8CD5-836287056C1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ar-EG" altLang="ar-EG" noProof="0"/>
              <a:t>انقر لتحرير نمط العنوان الثانوي الرئيسي</a:t>
            </a:r>
            <a:endParaRPr lang="en-US" altLang="ar-EG" noProof="0"/>
          </a:p>
        </p:txBody>
      </p:sp>
      <p:sp>
        <p:nvSpPr>
          <p:cNvPr id="148484" name="Rectangle 4">
            <a:extLst>
              <a:ext uri="{FF2B5EF4-FFF2-40B4-BE49-F238E27FC236}">
                <a16:creationId xmlns:a16="http://schemas.microsoft.com/office/drawing/2014/main" id="{19599B22-72E7-436A-80D3-9CD6D62962B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2FD43614-6E30-44EE-B8E4-66EA1D6180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59ABFF04-5332-4DB1-BC57-C9ABD4B68A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A91CA5-62A6-482B-8B27-6A45C1C60A56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263830007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E0EBE0-AD5C-4229-A0D6-1570FE64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387D27C-175B-4F12-9FCF-7FE0854A9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DA6BB9-B924-4C4D-BA32-B1ABC66D7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8C43E7-FA58-41C5-ADAD-467A3405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0D317A-BE04-40D6-BCC4-F750A0ED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8B550-32FA-48C6-9F78-017E7946A9FE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892602943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BE25DA-0AA2-4A4A-B55B-5587509D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50B0D82-CFA8-46A0-A5F6-308C2C72C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C4D378-FCB2-4E26-BDB0-CD7600A7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0DA2BD-DE78-4F7E-9F17-E4B88BD9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52C381-EDE2-4272-9621-AFF31530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CD9D-5B25-4A54-AE5A-AE1681596008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033235331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6302D9-7F9D-4158-B991-11636DC0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830913E-EBDE-433B-A164-1641B8226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FA40432-0499-45C4-B307-F99E1DE6A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2080C77-05D0-40EC-A6FC-BD73B90A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A091B84-047C-4EF9-80B4-CE5B8B59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6B4E94-CB6F-439E-AFAB-50FAFAB8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9D1B5-96F9-4D6E-ADBD-245CE6341330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46481238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E5351D-87FB-4C61-BBB4-4ACB5E1AA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B68090B-B035-48FC-8F9B-21A922358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5FA738-D219-48DA-AE58-93D4F49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E194E2-77FA-4D39-AB2E-0767B3B76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B0DAFB-26CD-43E8-B81E-8CFB500F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6476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268777-F07E-48C8-89F2-6DAECD75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1F0E5E6-D9B9-4EC3-B861-3EB534F1E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F7151FE-D7C2-4562-B723-2BBD13F23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7802183-74D2-40FF-81CB-41E580EDD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7A695F7-3D74-4C50-B5E1-9B584C5F7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19831C5-6D3B-457C-9DA8-7E630E7D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A2B397B-14A7-4584-8F2C-0BE4544E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7132925-95C4-43F5-8C1C-1B4E671B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6C48C-6C2E-41EE-B78C-CC2573D15AB1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119188318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C9C565-539E-426A-A081-04678393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EB8449D-3323-4D53-997A-85ED5FA9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15660DC-7FEE-4BC7-A47D-0394EFBA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D8D9307-7430-41ED-8725-46C09243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1BEDE-B625-49D3-9BB5-F9BE57D4DB67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302683818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8F444BF-5563-4BF6-918B-674018EC2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ED0624-3D57-4528-878F-82DA48FF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81BF0B4-4DDB-4B67-9534-12E6E324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2E49B-40E8-4C10-A443-C842124092FB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579134221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B8162A-C241-41B7-85A3-1A27B0B9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05DF53E-45EB-443E-843C-CC0A8FBDA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36C833B-BDEB-48E8-8EE5-1EE33DE6E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FEBB553-B351-4629-B78C-C3E2B9F5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F5081BE-B3E1-4DD0-81A3-2CA518B1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680F7D9-52BE-4568-8068-BE3AECBD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BC9F0-781D-4FEE-A390-410DB925F9B1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507243406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A34504-32CF-43AA-B591-C06E2210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74AA31F-5C78-45A0-A698-9609ED00B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A092041-780A-437E-8085-E86459889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B3C6E5-3602-475A-8EAD-8133725D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040271-B6EA-4350-A14E-6EF80EE6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C09000A-9BD7-4511-A47E-571CAA836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D0797-C920-4B7B-9EA4-F99D918B403F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922334904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6902F4-D9BD-471F-BE33-1578747C7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42F72C-6B6F-4CD1-A23A-0F4F38253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D42E2B-C91F-4EFB-B189-9D5A167D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04BD6B-40E0-4DC4-8712-523021FB3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08E1B6-21FA-4CBE-A870-3FB20255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21AF-DC65-40C0-B020-B000FDE490C4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136036378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CEE6E97-4550-4779-B599-ED446D215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5B3D9E6-2959-4E40-8EE6-182DD645B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C6F010-07D7-422E-97BD-C4991BBC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1632-4261-4282-BC42-72B6E0C8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9D335E-81C8-4F49-AE2F-9EE4BCB8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43659-99F0-41C7-BBB7-C4CCD951F6CB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33812889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ADDCDC-A7C1-4749-9738-DAAC7F278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5F18EA-DF72-4826-B0F7-48732794977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44B99B9-65AB-4455-A2DE-211F6C300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2CB3690-BDBC-4708-A067-6F729181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693629-2019-46B8-809E-5CCA784E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308FD3-3938-449C-B548-A750F727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D52BC3C-2AFA-4CCA-9C30-C5CA2EFF1A9D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120282452"/>
      </p:ext>
    </p:extLst>
  </p:cSld>
  <p:clrMapOvr>
    <a:masterClrMapping/>
  </p:clrMapOvr>
  <p:transition spd="slow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01CF5F-5DCD-43F8-A11D-4ACBC984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98EBD1-E291-44CB-B936-B8A015A0C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5B3157-27E7-47BB-AD58-8001F8E1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B0DF169-0608-49E7-BC7F-D881CB3D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4F1FAB-D419-4C4F-9E46-9358B77E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D862FB8-FFC2-4BE3-AD49-7D3DE289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046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C70475-FE4D-4739-91CD-7841AC85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541B94-D1BF-4AF1-9F5F-690C97659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499B44-7598-45A8-932D-A9EF00671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BF8FF7D-728F-404E-B28A-BC5758B00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6B51C2C-28F8-4F24-8F6C-0C1927976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80DA555-DF53-43EC-BD47-1B72A126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DBF9B2A-2E12-4FFD-939B-4B0BCD84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431613E-0274-4727-9FC4-AE3BF54F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684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EE5F42-19FB-45B7-B242-12F5DE4D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CB7E9F6-02D8-49D3-AF2F-EDDD1CE8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290AB93-5564-449A-9843-7614BCF1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89B0B98-CDD5-4189-9AAB-62905D9D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657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2CA59BA-3940-4745-8817-6DDA1FA7B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7FCC9E3-0A4D-4D14-BF83-62569F61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91D303B-7521-4163-9CFE-E2E73D14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322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45834A-D47E-400B-8DE9-9D79E6B6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ADCD15-7399-467A-A014-6FA6ED5D6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0D97175-F26C-4D3A-9A56-B995EF256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F540D6-2995-44EA-82C2-E0B8BAB6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A854681-677C-420B-9C59-58C3D3B4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4067A66-21F4-4885-9D23-2A0171F7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903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971B20-BC29-4E5B-97AE-4632C160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48EC65B-61DA-4630-A8D9-4DFB13FD7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F7EB9B1-8F89-4675-92B2-7436881BC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2F367-8F84-4E9A-B5B7-6A8D7C206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06E36D2-23BA-420F-A079-3901CE6D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ECF5D8C-048C-42F8-BEA7-0E29F83E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039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7751221-860C-4583-B1EA-3D5D4B3A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96E279-DF81-47FB-A9F2-DF5B34483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D11967-CD45-453E-8BF3-B12CE1E41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22AE-469F-4134-BA64-FE6D08BD8EB1}" type="datetimeFigureOut">
              <a:rPr lang="ar-EG" smtClean="0"/>
              <a:t>17/08/1441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F4BB57-B708-4B36-A810-62D037142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F87B7D-7E53-4025-BF18-36D4A652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543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980D1F5F-6F36-4317-A42E-224BBA2E6F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  <a:cs typeface="+mn-cs"/>
              </a:defRPr>
            </a:lvl1pPr>
          </a:lstStyle>
          <a:p>
            <a:endParaRPr lang="en-US" altLang="ar-EG"/>
          </a:p>
        </p:txBody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BC6988E3-7452-4EFD-9F10-99331E5D89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  <a:cs typeface="+mn-cs"/>
              </a:defRPr>
            </a:lvl1pPr>
          </a:lstStyle>
          <a:p>
            <a:fld id="{B7EB7FBF-D3C7-489D-BC5B-ECDCEB97D08C}" type="slidenum">
              <a:rPr lang="ar-SA" altLang="ar-EG"/>
              <a:pPr/>
              <a:t>‹#›</a:t>
            </a:fld>
            <a:endParaRPr lang="en-US" altLang="ar-EG"/>
          </a:p>
        </p:txBody>
      </p:sp>
      <p:grpSp>
        <p:nvGrpSpPr>
          <p:cNvPr id="400388" name="Group 4">
            <a:extLst>
              <a:ext uri="{FF2B5EF4-FFF2-40B4-BE49-F238E27FC236}">
                <a16:creationId xmlns:a16="http://schemas.microsoft.com/office/drawing/2014/main" id="{E58AA3F5-A019-44C8-9AA2-6521DE71D6A2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400389" name="Group 5">
              <a:extLst>
                <a:ext uri="{FF2B5EF4-FFF2-40B4-BE49-F238E27FC236}">
                  <a16:creationId xmlns:a16="http://schemas.microsoft.com/office/drawing/2014/main" id="{4FBAAB6F-50BE-4C4C-9E1E-B9D7D326A56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00390" name="Freeform 6">
                <a:extLst>
                  <a:ext uri="{FF2B5EF4-FFF2-40B4-BE49-F238E27FC236}">
                    <a16:creationId xmlns:a16="http://schemas.microsoft.com/office/drawing/2014/main" id="{EBE3A0B2-8118-4BFE-A7A7-BA5AA18738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0391" name="Freeform 7">
                <a:extLst>
                  <a:ext uri="{FF2B5EF4-FFF2-40B4-BE49-F238E27FC236}">
                    <a16:creationId xmlns:a16="http://schemas.microsoft.com/office/drawing/2014/main" id="{33085237-1693-46A6-84B0-66E8FEEA89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0392" name="Freeform 8">
                <a:extLst>
                  <a:ext uri="{FF2B5EF4-FFF2-40B4-BE49-F238E27FC236}">
                    <a16:creationId xmlns:a16="http://schemas.microsoft.com/office/drawing/2014/main" id="{B23D5434-AABA-4CDF-AEF5-E4A3ADE523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0393" name="Freeform 9">
                <a:extLst>
                  <a:ext uri="{FF2B5EF4-FFF2-40B4-BE49-F238E27FC236}">
                    <a16:creationId xmlns:a16="http://schemas.microsoft.com/office/drawing/2014/main" id="{2399A04A-C95B-4D3B-A8C0-8DB35B6672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  <p:sp>
            <p:nvSpPr>
              <p:cNvPr id="400394" name="Freeform 10">
                <a:extLst>
                  <a:ext uri="{FF2B5EF4-FFF2-40B4-BE49-F238E27FC236}">
                    <a16:creationId xmlns:a16="http://schemas.microsoft.com/office/drawing/2014/main" id="{B5047A21-B3DC-4223-A59E-1E0EFE225B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 sz="1800"/>
              </a:p>
            </p:txBody>
          </p:sp>
        </p:grpSp>
        <p:sp>
          <p:nvSpPr>
            <p:cNvPr id="400395" name="Freeform 11">
              <a:extLst>
                <a:ext uri="{FF2B5EF4-FFF2-40B4-BE49-F238E27FC236}">
                  <a16:creationId xmlns:a16="http://schemas.microsoft.com/office/drawing/2014/main" id="{C2D355E4-DEB9-42BC-9753-AF91A5B693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 sz="1800"/>
            </a:p>
          </p:txBody>
        </p:sp>
        <p:sp>
          <p:nvSpPr>
            <p:cNvPr id="400396" name="Freeform 12">
              <a:extLst>
                <a:ext uri="{FF2B5EF4-FFF2-40B4-BE49-F238E27FC236}">
                  <a16:creationId xmlns:a16="http://schemas.microsoft.com/office/drawing/2014/main" id="{E856BA07-D2F6-42ED-A4DD-AA843B509A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 sz="1800"/>
            </a:p>
          </p:txBody>
        </p:sp>
      </p:grpSp>
      <p:sp>
        <p:nvSpPr>
          <p:cNvPr id="400397" name="Rectangle 13">
            <a:extLst>
              <a:ext uri="{FF2B5EF4-FFF2-40B4-BE49-F238E27FC236}">
                <a16:creationId xmlns:a16="http://schemas.microsoft.com/office/drawing/2014/main" id="{5C0C4314-D78F-4D1E-9FCD-AC9C0E62339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EG"/>
              <a:t>انقر لتحرير نمط العنوان الرئيسي</a:t>
            </a:r>
          </a:p>
        </p:txBody>
      </p:sp>
      <p:sp>
        <p:nvSpPr>
          <p:cNvPr id="400398" name="Rectangle 14">
            <a:extLst>
              <a:ext uri="{FF2B5EF4-FFF2-40B4-BE49-F238E27FC236}">
                <a16:creationId xmlns:a16="http://schemas.microsoft.com/office/drawing/2014/main" id="{C9EBB8BE-F98D-45FB-B998-907A38B66D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  <a:cs typeface="+mn-cs"/>
              </a:defRPr>
            </a:lvl1pPr>
          </a:lstStyle>
          <a:p>
            <a:r>
              <a:rPr lang="ar-SA" altLang="ar-EG"/>
              <a:t>التدريب التربوي - برنامج الإشراف والتربية</a:t>
            </a:r>
            <a:endParaRPr lang="en-US" altLang="ar-EG"/>
          </a:p>
        </p:txBody>
      </p:sp>
      <p:sp>
        <p:nvSpPr>
          <p:cNvPr id="400399" name="Rectangle 15">
            <a:extLst>
              <a:ext uri="{FF2B5EF4-FFF2-40B4-BE49-F238E27FC236}">
                <a16:creationId xmlns:a16="http://schemas.microsoft.com/office/drawing/2014/main" id="{3C8B10EC-56C3-4BD1-8CD7-C09121DCE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EG"/>
              <a:t>انقر لتحرير أنماط النص الرئيسي</a:t>
            </a:r>
          </a:p>
          <a:p>
            <a:pPr lvl="1"/>
            <a:r>
              <a:rPr lang="ar-SA" altLang="ar-EG"/>
              <a:t>المستوى الثاني</a:t>
            </a:r>
          </a:p>
          <a:p>
            <a:pPr lvl="2"/>
            <a:r>
              <a:rPr lang="ar-SA" altLang="ar-EG"/>
              <a:t>المستوى الثالث</a:t>
            </a:r>
          </a:p>
          <a:p>
            <a:pPr lvl="3"/>
            <a:r>
              <a:rPr lang="ar-SA" altLang="ar-EG"/>
              <a:t>المستوى الرابع</a:t>
            </a:r>
          </a:p>
          <a:p>
            <a:pPr lvl="4"/>
            <a:r>
              <a:rPr lang="ar-SA" altLang="ar-EG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28393292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0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0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0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0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0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0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0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0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0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0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0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0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0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0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0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7" grpId="0"/>
      <p:bldP spid="40039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0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0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0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0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0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0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0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1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EE9489F0-E6A1-4527-A928-08DEDCAD0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altLang="ar-EG"/>
              <a:t>انقر لتحرير نمط العنوان الرئيسي</a:t>
            </a:r>
            <a:endParaRPr lang="en-US" altLang="ar-EG"/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B19B1B63-DA60-4520-BFC2-410A1FCD9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altLang="ar-EG"/>
              <a:t>انقر لتحرير أنماط النص الرئيسي</a:t>
            </a:r>
            <a:endParaRPr lang="en-US" altLang="ar-EG"/>
          </a:p>
          <a:p>
            <a:pPr lvl="1"/>
            <a:r>
              <a:rPr lang="ar-EG" altLang="ar-EG"/>
              <a:t>المستوى الثاني</a:t>
            </a:r>
            <a:endParaRPr lang="en-US" altLang="ar-EG"/>
          </a:p>
          <a:p>
            <a:pPr lvl="2"/>
            <a:r>
              <a:rPr lang="ar-EG" altLang="ar-EG"/>
              <a:t>المستوى الثالث</a:t>
            </a:r>
            <a:endParaRPr lang="en-US" altLang="ar-EG"/>
          </a:p>
          <a:p>
            <a:pPr lvl="3"/>
            <a:r>
              <a:rPr lang="ar-EG" altLang="ar-EG"/>
              <a:t>المستوى الرابع</a:t>
            </a:r>
            <a:endParaRPr lang="en-US" altLang="ar-EG"/>
          </a:p>
          <a:p>
            <a:pPr lvl="4"/>
            <a:r>
              <a:rPr lang="ar-EG" altLang="ar-EG"/>
              <a:t>المستوى الخامس</a:t>
            </a:r>
            <a:endParaRPr lang="en-US" altLang="ar-EG"/>
          </a:p>
        </p:txBody>
      </p:sp>
      <p:sp>
        <p:nvSpPr>
          <p:cNvPr id="147460" name="Rectangle 4">
            <a:extLst>
              <a:ext uri="{FF2B5EF4-FFF2-40B4-BE49-F238E27FC236}">
                <a16:creationId xmlns:a16="http://schemas.microsoft.com/office/drawing/2014/main" id="{BFC5B1D4-9EEB-46B7-A198-6745B780AD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ar-EG"/>
          </a:p>
        </p:txBody>
      </p:sp>
      <p:sp>
        <p:nvSpPr>
          <p:cNvPr id="147461" name="Rectangle 5">
            <a:extLst>
              <a:ext uri="{FF2B5EF4-FFF2-40B4-BE49-F238E27FC236}">
                <a16:creationId xmlns:a16="http://schemas.microsoft.com/office/drawing/2014/main" id="{87BDA513-EBEF-47D5-9BAC-3B3CA2E5E8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ar-EG"/>
          </a:p>
        </p:txBody>
      </p:sp>
      <p:sp>
        <p:nvSpPr>
          <p:cNvPr id="147462" name="Rectangle 6">
            <a:extLst>
              <a:ext uri="{FF2B5EF4-FFF2-40B4-BE49-F238E27FC236}">
                <a16:creationId xmlns:a16="http://schemas.microsoft.com/office/drawing/2014/main" id="{4AFF4D25-C3E8-40DE-9CAF-8A65FAE153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370039BD-5925-4273-8525-960FFC5E6157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2891166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 spd="slow">
    <p:random/>
    <p:sndAc>
      <p:stSnd>
        <p:snd r:embed="rId14" name="chime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34FA51-C09F-4FC8-ABE0-F367677D2B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89212" y="2224391"/>
            <a:ext cx="8636805" cy="1500846"/>
          </a:xfrm>
        </p:spPr>
        <p:txBody>
          <a:bodyPr>
            <a:normAutofit fontScale="90000"/>
          </a:bodyPr>
          <a:lstStyle/>
          <a:p>
            <a:pPr algn="ctr"/>
            <a:br>
              <a:rPr lang="ar-EG" altLang="ar-EG" dirty="0">
                <a:solidFill>
                  <a:schemeClr val="hlink"/>
                </a:solidFill>
                <a:cs typeface="AF_Najed" pitchFamily="2" charset="-78"/>
              </a:rPr>
            </a:br>
            <a:r>
              <a:rPr lang="ar-EG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محاضرات في </a:t>
            </a:r>
            <a:br>
              <a:rPr lang="ar-EG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</a:br>
            <a:r>
              <a:rPr lang="ar-EG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نظم الاعتماد الأكاديمي للقيادات التربوية</a:t>
            </a:r>
            <a:br>
              <a:rPr lang="ar-SA" sz="5300" dirty="0"/>
            </a:br>
            <a:r>
              <a:rPr lang="ar-EG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دبلوم مهني (اعتماد وضمان جودة المدرسة)</a:t>
            </a:r>
            <a:endParaRPr lang="en-US" altLang="ar-EG" dirty="0">
              <a:solidFill>
                <a:schemeClr val="hlink"/>
              </a:solidFill>
              <a:cs typeface="AF_Najed" pitchFamily="2" charset="-7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1845BA-0500-4AC6-A00C-D6A463CE6E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10618" y="3937948"/>
            <a:ext cx="9084213" cy="1586243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80000"/>
              </a:lnSpc>
            </a:pPr>
            <a:endParaRPr lang="ar-EG" altLang="ar-EG" sz="4400" dirty="0">
              <a:solidFill>
                <a:srgbClr val="210AAE"/>
              </a:solidFill>
              <a:cs typeface="AL-Mohanad Bold" pitchFamily="2" charset="-78"/>
            </a:endParaRPr>
          </a:p>
          <a:p>
            <a:pPr algn="ctr">
              <a:lnSpc>
                <a:spcPct val="80000"/>
              </a:lnSpc>
            </a:pPr>
            <a:endParaRPr lang="ar-EG" altLang="ar-EG" sz="4400" dirty="0">
              <a:solidFill>
                <a:srgbClr val="210AAE"/>
              </a:solidFill>
              <a:cs typeface="AL-Mohanad Bold" pitchFamily="2" charset="-7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cs typeface="FS_Diwany" pitchFamily="2" charset="-78"/>
              </a:rPr>
              <a:t>د / نسمة عبد الرسول عبد البر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6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cs typeface="FS_Bold" pitchFamily="2" charset="-78"/>
              </a:rPr>
              <a:t>مدرس التربية المقارنة والإدارة التعليمية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6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cs typeface="FS_Bold" pitchFamily="2" charset="-78"/>
              </a:rPr>
              <a:t>كلية التربية جامعة بنها</a:t>
            </a:r>
            <a:endParaRPr lang="th-TH" sz="6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cs typeface="Boutros Ads Condensed" pitchFamily="2" charset="-78"/>
            </a:endParaRPr>
          </a:p>
          <a:p>
            <a:pPr algn="ctr">
              <a:lnSpc>
                <a:spcPct val="80000"/>
              </a:lnSpc>
            </a:pPr>
            <a:endParaRPr lang="en-US" altLang="ar-EG" sz="4400" dirty="0">
              <a:solidFill>
                <a:srgbClr val="210AAE"/>
              </a:solidFill>
              <a:cs typeface="AL-Mohanad Bold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4FF75F65-B549-442E-862B-16DA6483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7504" y="4394444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D26EBA-CF6E-4D62-B531-23C667DBDBC8}" type="slidenum">
              <a:rPr kumimoji="0" lang="ar-EG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EG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ABBBE360-71E9-4249-8D02-6FCEE3E0E22D}"/>
              </a:ext>
            </a:extLst>
          </p:cNvPr>
          <p:cNvSpPr/>
          <p:nvPr/>
        </p:nvSpPr>
        <p:spPr>
          <a:xfrm>
            <a:off x="112543" y="5577763"/>
            <a:ext cx="3094892" cy="100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المحاضرة  رقم 5</a:t>
            </a:r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93415AB0-0A75-4824-AB7B-D98CC361C209}"/>
              </a:ext>
            </a:extLst>
          </p:cNvPr>
          <p:cNvGrpSpPr>
            <a:grpSpLocks/>
          </p:cNvGrpSpPr>
          <p:nvPr/>
        </p:nvGrpSpPr>
        <p:grpSpPr>
          <a:xfrm>
            <a:off x="2171090" y="510834"/>
            <a:ext cx="8915399" cy="1500846"/>
            <a:chOff x="0" y="0"/>
            <a:chExt cx="4635795" cy="861237"/>
          </a:xfrm>
        </p:grpSpPr>
        <p:pic>
          <p:nvPicPr>
            <p:cNvPr id="7" name="Picture 1" descr="Description: 1">
              <a:extLst>
                <a:ext uri="{FF2B5EF4-FFF2-40B4-BE49-F238E27FC236}">
                  <a16:creationId xmlns:a16="http://schemas.microsoft.com/office/drawing/2014/main" id="{94E43EF0-AA61-4F11-A7CF-39A2385D0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" cy="76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FEE8CFA8-0AEA-4E62-BB20-F1936EC98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479" y="0"/>
              <a:ext cx="1148316" cy="8612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68712C-5D6F-4249-B4D5-566083550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812397"/>
          </a:xfrm>
          <a:solidFill>
            <a:srgbClr val="3DF777"/>
          </a:solidFill>
        </p:spPr>
        <p:txBody>
          <a:bodyPr/>
          <a:lstStyle/>
          <a:p>
            <a:r>
              <a:rPr lang="ar-EG" dirty="0"/>
              <a:t> </a:t>
            </a:r>
            <a:r>
              <a:rPr lang="ar-EG" sz="3200" b="1" dirty="0"/>
              <a:t>وحيث أن مخرجات التعليم العام ، </a:t>
            </a:r>
            <a:r>
              <a:rPr lang="ar-EG" sz="3200" b="1" dirty="0" err="1"/>
              <a:t>هى</a:t>
            </a:r>
            <a:r>
              <a:rPr lang="ar-EG" sz="3200" b="1" dirty="0"/>
              <a:t> نفسها مدخلات التعليم </a:t>
            </a:r>
            <a:r>
              <a:rPr lang="ar-EG" sz="3200" b="1" dirty="0" err="1"/>
              <a:t>الجامعى</a:t>
            </a:r>
            <a:r>
              <a:rPr lang="ar-EG" sz="3200" b="1" dirty="0"/>
              <a:t> ، لذا يمكن عرض أهم المعوقات والصعوبات </a:t>
            </a:r>
            <a:r>
              <a:rPr lang="ar-EG" sz="3200" b="1" dirty="0" err="1"/>
              <a:t>التى</a:t>
            </a:r>
            <a:r>
              <a:rPr lang="ar-EG" sz="3200" b="1" dirty="0"/>
              <a:t> تواجه نظام الاعتماد </a:t>
            </a:r>
            <a:r>
              <a:rPr lang="ar-EG" sz="3200" b="1" dirty="0" err="1"/>
              <a:t>فى</a:t>
            </a:r>
            <a:r>
              <a:rPr lang="ar-EG" sz="3200" b="1" dirty="0"/>
              <a:t> التعليم </a:t>
            </a:r>
            <a:r>
              <a:rPr lang="ar-EG" sz="3200" b="1" dirty="0" err="1"/>
              <a:t>الجامعى</a:t>
            </a:r>
            <a:r>
              <a:rPr lang="ar-EG" sz="3200" b="1" dirty="0"/>
              <a:t> وهى :</a:t>
            </a:r>
            <a:endParaRPr lang="en-US" sz="3200" dirty="0"/>
          </a:p>
          <a:p>
            <a:pPr lvl="0"/>
            <a:r>
              <a:rPr lang="ar-EG" sz="3200" dirty="0"/>
              <a:t>عدم ملاءمة الثقافة التنظيمية السائدة </a:t>
            </a:r>
            <a:r>
              <a:rPr lang="ar-EG" sz="3200" dirty="0" err="1"/>
              <a:t>فى</a:t>
            </a:r>
            <a:r>
              <a:rPr lang="ar-EG" sz="3200" dirty="0"/>
              <a:t> المؤسسات التعليمية .</a:t>
            </a:r>
          </a:p>
          <a:p>
            <a:r>
              <a:rPr lang="ar-EG" sz="3200" dirty="0"/>
              <a:t>عدم ملاءمة الأوضاع الأكاديمية والإدارية والمالية السائدة بالجامعات المتطلبات تطبيق مدخل إدارة الجودة الشاملة .</a:t>
            </a:r>
          </a:p>
        </p:txBody>
      </p:sp>
    </p:spTree>
    <p:extLst>
      <p:ext uri="{BB962C8B-B14F-4D97-AF65-F5344CB8AC3E}">
        <p14:creationId xmlns:p14="http://schemas.microsoft.com/office/powerpoint/2010/main" val="1273017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494356-5CC3-4254-9192-4EB00A911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  <a:solidFill>
            <a:srgbClr val="3DF777"/>
          </a:solidFill>
        </p:spPr>
        <p:txBody>
          <a:bodyPr/>
          <a:lstStyle/>
          <a:p>
            <a:pPr lvl="0"/>
            <a:r>
              <a:rPr lang="ar-EG" sz="3600" dirty="0"/>
              <a:t>عدم مشاركة جميع العاملين </a:t>
            </a:r>
            <a:r>
              <a:rPr lang="ar-EG" sz="3600" dirty="0" err="1"/>
              <a:t>فى</a:t>
            </a:r>
            <a:r>
              <a:rPr lang="ar-EG" sz="3600" dirty="0"/>
              <a:t> تطبيق إدارة الجودة الشاملة.</a:t>
            </a:r>
            <a:endParaRPr lang="en-US" sz="3600" dirty="0"/>
          </a:p>
          <a:p>
            <a:pPr lvl="0"/>
            <a:r>
              <a:rPr lang="ar-EG" sz="3600" dirty="0"/>
              <a:t>عدم ملاءمة جودة الخدمة التعليمية المقدمة للطلاب ومستوى جودة الخدمة </a:t>
            </a:r>
            <a:r>
              <a:rPr lang="ar-EG" sz="3600" dirty="0" err="1"/>
              <a:t>التى</a:t>
            </a:r>
            <a:r>
              <a:rPr lang="ar-EG" sz="3600" dirty="0"/>
              <a:t> تتفق مع رغباتهم وتوقعاتهم </a:t>
            </a:r>
          </a:p>
          <a:p>
            <a:pPr lvl="0"/>
            <a:r>
              <a:rPr lang="ar-EG" sz="3600" dirty="0"/>
              <a:t>عدم الربط بين الكليات بالجامعة وقطاعات سوق العمل من حيث (مدى تطور المناهج طبقاً لمتطلبات سوق العمل).</a:t>
            </a:r>
            <a:endParaRPr lang="en-US" sz="3600" dirty="0"/>
          </a:p>
          <a:p>
            <a:pPr lvl="0"/>
            <a:r>
              <a:rPr lang="ar-EG" sz="3600" dirty="0"/>
              <a:t>تبنى طرق أساليب لإدارة الجودة الشاملة لا تتوافق مع خصوصية المؤسسة.</a:t>
            </a:r>
            <a:endParaRPr lang="en-US" sz="3600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5229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81DA19-984A-4FD2-8025-9478E105A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957"/>
            <a:ext cx="10515600" cy="4939006"/>
          </a:xfrm>
          <a:solidFill>
            <a:srgbClr val="3DF777"/>
          </a:solidFill>
        </p:spPr>
        <p:txBody>
          <a:bodyPr/>
          <a:lstStyle/>
          <a:p>
            <a:pPr lvl="0"/>
            <a:r>
              <a:rPr lang="ar-EG" sz="3600" dirty="0"/>
              <a:t>توقع نتائج فورية وليست على المدى البعيد.</a:t>
            </a:r>
            <a:endParaRPr lang="en-US" sz="3600" dirty="0"/>
          </a:p>
          <a:p>
            <a:pPr lvl="0"/>
            <a:r>
              <a:rPr lang="ar-EG" sz="3600" dirty="0"/>
              <a:t>ضعف القناعة والدعم والمشاركة من القيادة العليا.</a:t>
            </a:r>
            <a:endParaRPr lang="en-US" sz="3600" dirty="0"/>
          </a:p>
          <a:p>
            <a:r>
              <a:rPr lang="ar-EG" sz="3600" dirty="0"/>
              <a:t>مقاومة التغيير </a:t>
            </a:r>
            <a:r>
              <a:rPr lang="ar-EG" sz="3600" dirty="0" err="1"/>
              <a:t>فى</a:t>
            </a:r>
            <a:r>
              <a:rPr lang="ar-EG" sz="3600" dirty="0"/>
              <a:t> السلوك والعادات وفى العلاقات</a:t>
            </a:r>
          </a:p>
          <a:p>
            <a:pPr lvl="0"/>
            <a:r>
              <a:rPr lang="ar-EG" sz="3600" dirty="0"/>
              <a:t>عدم انتقال التدريب على الجودة إلى مرحلة التطبيق.</a:t>
            </a:r>
            <a:endParaRPr lang="en-US" sz="3600" dirty="0"/>
          </a:p>
          <a:p>
            <a:pPr lvl="0"/>
            <a:r>
              <a:rPr lang="ar-EG" sz="3600" dirty="0"/>
              <a:t>سوء الفهم لدى البعض بأن نظام الجودة لا يمكن تطبيقه </a:t>
            </a:r>
            <a:r>
              <a:rPr lang="ar-EG" sz="3600" dirty="0" err="1"/>
              <a:t>فى</a:t>
            </a:r>
            <a:r>
              <a:rPr lang="ar-EG" sz="3600" dirty="0"/>
              <a:t> التعليم.</a:t>
            </a:r>
            <a:endParaRPr lang="en-US" sz="3600" dirty="0"/>
          </a:p>
          <a:p>
            <a:pPr lvl="0"/>
            <a:r>
              <a:rPr lang="ar-EG" sz="3600" dirty="0"/>
              <a:t>تقادم اللوائح والتشريعات والأنظمة وجمودها.</a:t>
            </a:r>
            <a:endParaRPr lang="en-US" sz="3600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6727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8F8D3-67CC-4BC0-A640-235F30B4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>
                <a:solidFill>
                  <a:srgbClr val="FF0000"/>
                </a:solidFill>
              </a:rPr>
              <a:t>الاتجاهات العالمية </a:t>
            </a:r>
            <a:r>
              <a:rPr lang="ar-EG" b="1" dirty="0" err="1">
                <a:solidFill>
                  <a:srgbClr val="FF0000"/>
                </a:solidFill>
              </a:rPr>
              <a:t>فى</a:t>
            </a:r>
            <a:r>
              <a:rPr lang="ar-EG" b="1" dirty="0">
                <a:solidFill>
                  <a:srgbClr val="FF0000"/>
                </a:solidFill>
              </a:rPr>
              <a:t> معايير الاعتماد </a:t>
            </a:r>
            <a:r>
              <a:rPr lang="ar-EG" b="1" dirty="0" err="1">
                <a:solidFill>
                  <a:srgbClr val="FF0000"/>
                </a:solidFill>
              </a:rPr>
              <a:t>التربوى</a:t>
            </a:r>
            <a:r>
              <a:rPr lang="ar-EG" b="1" dirty="0">
                <a:solidFill>
                  <a:srgbClr val="FF0000"/>
                </a:solidFill>
              </a:rPr>
              <a:t> </a:t>
            </a:r>
            <a:r>
              <a:rPr lang="ar-EG" b="1" dirty="0"/>
              <a:t>:</a:t>
            </a:r>
            <a:br>
              <a:rPr lang="en-US" dirty="0"/>
            </a:br>
            <a:endParaRPr lang="ar-EG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84FA9B-C79C-4EB7-A9C3-10F88162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3378"/>
            <a:ext cx="10739511" cy="464358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EG" sz="3200" b="1" dirty="0"/>
              <a:t>بالتحليل المقارن لمعايير اعتماد المؤسسات التعليمية </a:t>
            </a:r>
            <a:r>
              <a:rPr lang="ar-EG" sz="3200" b="1" dirty="0" err="1"/>
              <a:t>فى</a:t>
            </a:r>
            <a:r>
              <a:rPr lang="ar-EG" sz="3200" b="1" dirty="0"/>
              <a:t> ضوء خبرات ونظم التعليم المتقدمة ،  نجد أن نظم الاعتماد تكاد تكون متشابهة </a:t>
            </a:r>
            <a:r>
              <a:rPr lang="ar-EG" sz="3200" b="1" dirty="0" err="1"/>
              <a:t>فى</a:t>
            </a:r>
            <a:r>
              <a:rPr lang="ar-EG" sz="3200" b="1" dirty="0"/>
              <a:t> التأكيد على استخدام معايير عامة </a:t>
            </a:r>
            <a:r>
              <a:rPr lang="ar-EG" sz="3200" b="1" dirty="0" err="1"/>
              <a:t>ينبغى</a:t>
            </a:r>
            <a:r>
              <a:rPr lang="ar-EG" sz="3200" b="1" dirty="0"/>
              <a:t> توافرها </a:t>
            </a:r>
            <a:r>
              <a:rPr lang="ar-EG" sz="3200" b="1" dirty="0" err="1"/>
              <a:t>فى</a:t>
            </a:r>
            <a:r>
              <a:rPr lang="ar-EG" sz="3200" b="1" dirty="0"/>
              <a:t> </a:t>
            </a:r>
            <a:r>
              <a:rPr lang="ar-EG" sz="3200" b="1" dirty="0" err="1"/>
              <a:t>أى</a:t>
            </a:r>
            <a:r>
              <a:rPr lang="ar-EG" sz="3200" b="1" dirty="0"/>
              <a:t> مؤسسة تعليمية ترغب </a:t>
            </a:r>
            <a:r>
              <a:rPr lang="ar-EG" sz="3200" b="1" dirty="0" err="1"/>
              <a:t>فى</a:t>
            </a:r>
            <a:r>
              <a:rPr lang="ar-EG" sz="3200" b="1" dirty="0"/>
              <a:t> الاعتماد مثل : </a:t>
            </a:r>
          </a:p>
          <a:p>
            <a:r>
              <a:rPr lang="ar-EG" sz="3200" b="1" dirty="0">
                <a:solidFill>
                  <a:srgbClr val="FF0000"/>
                </a:solidFill>
              </a:rPr>
              <a:t>الأهداف </a:t>
            </a:r>
            <a:r>
              <a:rPr lang="ar-EG" sz="3200" b="1" dirty="0"/>
              <a:t>، </a:t>
            </a:r>
            <a:r>
              <a:rPr lang="ar-EG" sz="3200" b="1" dirty="0">
                <a:solidFill>
                  <a:srgbClr val="FF0000"/>
                </a:solidFill>
              </a:rPr>
              <a:t>المقررات الدراسية </a:t>
            </a:r>
            <a:r>
              <a:rPr lang="ar-EG" sz="3200" b="1" dirty="0"/>
              <a:t>، </a:t>
            </a:r>
            <a:r>
              <a:rPr lang="ar-EG" sz="3200" b="1" dirty="0">
                <a:solidFill>
                  <a:srgbClr val="FF0000"/>
                </a:solidFill>
              </a:rPr>
              <a:t>سياسات القبول </a:t>
            </a:r>
            <a:r>
              <a:rPr lang="ar-EG" sz="3200" b="1" dirty="0"/>
              <a:t>،  </a:t>
            </a:r>
            <a:r>
              <a:rPr lang="ar-EG" sz="3200" b="1" dirty="0">
                <a:solidFill>
                  <a:srgbClr val="FF0000"/>
                </a:solidFill>
              </a:rPr>
              <a:t>التسهيلات المادية </a:t>
            </a:r>
            <a:r>
              <a:rPr lang="ar-EG" sz="3200" b="1" dirty="0"/>
              <a:t>، ا</a:t>
            </a:r>
            <a:r>
              <a:rPr lang="ar-EG" sz="3200" b="1" dirty="0">
                <a:solidFill>
                  <a:srgbClr val="FF0000"/>
                </a:solidFill>
              </a:rPr>
              <a:t>لتمويل</a:t>
            </a:r>
            <a:r>
              <a:rPr lang="ar-EG" sz="3200" b="1" dirty="0"/>
              <a:t> ، </a:t>
            </a:r>
            <a:r>
              <a:rPr lang="ar-EG" sz="3200" b="1" dirty="0">
                <a:solidFill>
                  <a:srgbClr val="FF0000"/>
                </a:solidFill>
              </a:rPr>
              <a:t>الإدارة</a:t>
            </a:r>
            <a:r>
              <a:rPr lang="ar-EG" sz="3200" b="1" dirty="0"/>
              <a:t> ، </a:t>
            </a:r>
            <a:r>
              <a:rPr lang="ar-EG" sz="3200" b="1" dirty="0">
                <a:solidFill>
                  <a:srgbClr val="FF0000"/>
                </a:solidFill>
              </a:rPr>
              <a:t>أعضاء هيئة التدريس </a:t>
            </a:r>
            <a:r>
              <a:rPr lang="ar-EG" sz="3200" b="1" dirty="0"/>
              <a:t>، </a:t>
            </a:r>
            <a:r>
              <a:rPr lang="ar-EG" sz="3200" b="1" dirty="0">
                <a:solidFill>
                  <a:srgbClr val="FF0000"/>
                </a:solidFill>
              </a:rPr>
              <a:t>احتياجات سوق العمل </a:t>
            </a:r>
            <a:r>
              <a:rPr lang="ar-EG" sz="3200" b="1" dirty="0"/>
              <a:t>، </a:t>
            </a:r>
            <a:r>
              <a:rPr lang="ar-EG" sz="3200" b="1" dirty="0">
                <a:solidFill>
                  <a:srgbClr val="FF0000"/>
                </a:solidFill>
              </a:rPr>
              <a:t>وجودة الخريجين</a:t>
            </a:r>
            <a:r>
              <a:rPr lang="ar-EG" sz="3200" b="1" dirty="0"/>
              <a:t>.  وقد يرجع ذلك إلى أن هذه الدول المتقدمة تؤكد على النظرة الكلية لتقويم الأداء </a:t>
            </a:r>
            <a:r>
              <a:rPr lang="ar-EG" sz="3200" b="1" dirty="0" err="1"/>
              <a:t>التعليمى</a:t>
            </a:r>
            <a:r>
              <a:rPr lang="ar-EG" sz="3200" b="1" dirty="0"/>
              <a:t> من حيث </a:t>
            </a:r>
            <a:r>
              <a:rPr lang="ar-EG" sz="3200" b="1" dirty="0" err="1"/>
              <a:t>مدخلالته</a:t>
            </a:r>
            <a:r>
              <a:rPr lang="ar-EG" sz="3200" b="1" dirty="0"/>
              <a:t> وعملياته ومخرجاته.</a:t>
            </a:r>
            <a:endParaRPr lang="en-US" sz="3200" b="1" dirty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03718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64C76F-6A92-4F30-B081-27269761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>
                <a:solidFill>
                  <a:srgbClr val="FF0000"/>
                </a:solidFill>
              </a:rPr>
              <a:t>وفى ضوء الخبرات المقدمة يمكن استخلاص مجموعة من معايير الاعتماد تتمثل في الآتي :</a:t>
            </a:r>
            <a:br>
              <a:rPr lang="en-US" dirty="0">
                <a:solidFill>
                  <a:srgbClr val="FF0000"/>
                </a:solidFill>
              </a:rPr>
            </a:b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1395C3-8EE5-488B-B404-15727A0A7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ar-EG" sz="3600" dirty="0"/>
              <a:t>أن تكون أهداف المؤسسة التعليمية واضحة.</a:t>
            </a:r>
            <a:endParaRPr lang="en-US" sz="3600" dirty="0"/>
          </a:p>
          <a:p>
            <a:pPr lvl="0"/>
            <a:r>
              <a:rPr lang="ar-EG" sz="3600" dirty="0"/>
              <a:t>أن تكون أهداف المؤسسة مناسبة لمواردها وبرامجها.</a:t>
            </a:r>
            <a:endParaRPr lang="en-US" sz="3600" dirty="0"/>
          </a:p>
          <a:p>
            <a:pPr lvl="0"/>
            <a:r>
              <a:rPr lang="ar-EG" sz="3600" dirty="0"/>
              <a:t>أن تكون هناك قاعدة بيانات تدعم اتخاذ القرار.</a:t>
            </a:r>
            <a:endParaRPr lang="en-US" sz="3600" dirty="0"/>
          </a:p>
          <a:p>
            <a:pPr lvl="0"/>
            <a:r>
              <a:rPr lang="ar-EG" sz="3600" dirty="0"/>
              <a:t>أن يكون أعضاء هيئة التدريس مؤهلين قادرين على تغطية احتياجات المؤسسة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075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33BF403-B696-47D0-90C3-B1D7CC25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485" y="1153551"/>
            <a:ext cx="10542564" cy="461420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ar-EG" sz="3600" dirty="0"/>
              <a:t>أن تتوافر الموارد المالية والتجهيزات المناسبة لتحقيق الأهداف.</a:t>
            </a:r>
            <a:endParaRPr lang="en-US" sz="3600" dirty="0"/>
          </a:p>
          <a:p>
            <a:pPr lvl="0"/>
            <a:r>
              <a:rPr lang="ar-EG" sz="3600" dirty="0"/>
              <a:t>أن تتوافر المعامل المتقدمة </a:t>
            </a:r>
            <a:r>
              <a:rPr lang="ar-EG" sz="3600" dirty="0" err="1"/>
              <a:t>فى</a:t>
            </a:r>
            <a:r>
              <a:rPr lang="ar-EG" sz="3600" dirty="0"/>
              <a:t> مجالات الكمبيوتر -  العلوم ... الخ.</a:t>
            </a:r>
            <a:endParaRPr lang="en-US" sz="3600" dirty="0"/>
          </a:p>
          <a:p>
            <a:pPr lvl="0"/>
            <a:r>
              <a:rPr lang="ar-EG" sz="3600" dirty="0"/>
              <a:t>أن يكون هناك تطوير دائم للبرامج الدراسية.</a:t>
            </a:r>
            <a:endParaRPr lang="en-US" sz="3600" dirty="0"/>
          </a:p>
          <a:p>
            <a:pPr lvl="0"/>
            <a:r>
              <a:rPr lang="ar-EG" sz="3600" dirty="0"/>
              <a:t>أن يكون هناك تطوير دائم لأساليب التقويم.</a:t>
            </a:r>
            <a:endParaRPr lang="en-US" sz="3600" dirty="0"/>
          </a:p>
          <a:p>
            <a:r>
              <a:rPr lang="ar-EG" sz="3600" dirty="0"/>
              <a:t>أن يكون هناك تطوير دائم للخدمات المكتبية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0513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107D7CD-A9AF-4126-ACC3-5BEEAA11C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altLang="ar-EG" b="1" dirty="0">
                <a:solidFill>
                  <a:schemeClr val="accent1">
                    <a:lumMod val="75000"/>
                  </a:schemeClr>
                </a:solidFill>
              </a:rPr>
              <a:t>والآن عزيزي الطالب ،،،،،</a:t>
            </a:r>
            <a:endParaRPr lang="en-US" alt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D846742-B5E5-48C9-AFBD-003BFB0B05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0" y="2359026"/>
            <a:ext cx="6932611" cy="3733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EG" altLang="ar-EG" sz="4800" dirty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r>
              <a:rPr lang="ar-EG" altLang="ar-EG" sz="4800" dirty="0">
                <a:solidFill>
                  <a:srgbClr val="002060"/>
                </a:solidFill>
              </a:rPr>
              <a:t> هل تعرف كيف يمكن التخلص من تلك الصعوبات والمعوقات</a:t>
            </a:r>
          </a:p>
          <a:p>
            <a:endParaRPr lang="ar-SA" altLang="ar-EG" sz="3000" dirty="0"/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A8D257D-379B-4AD6-8498-7BF9BDE1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6EBA-CF6E-4D62-B531-23C667DBDBC8}" type="slidenum">
              <a:rPr lang="ar-EG" smtClean="0"/>
              <a:t>16</a:t>
            </a:fld>
            <a:endParaRPr lang="ar-EG"/>
          </a:p>
        </p:txBody>
      </p:sp>
      <p:graphicFrame>
        <p:nvGraphicFramePr>
          <p:cNvPr id="3" name="عنصر 2">
            <a:extLst>
              <a:ext uri="{FF2B5EF4-FFF2-40B4-BE49-F238E27FC236}">
                <a16:creationId xmlns:a16="http://schemas.microsoft.com/office/drawing/2014/main" id="{0FBB4EA7-8A63-44AB-A59D-A9EF7E5330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223413"/>
              </p:ext>
            </p:extLst>
          </p:nvPr>
        </p:nvGraphicFramePr>
        <p:xfrm>
          <a:off x="225083" y="1690688"/>
          <a:ext cx="3618254" cy="4083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3" imgW="2219454" imgH="3733721" progId="">
                  <p:embed/>
                </p:oleObj>
              </mc:Choice>
              <mc:Fallback>
                <p:oleObj r:id="rId3" imgW="2219454" imgH="3733721" progId="">
                  <p:embed/>
                  <p:pic>
                    <p:nvPicPr>
                      <p:cNvPr id="3" name="عنصر 2">
                        <a:extLst>
                          <a:ext uri="{FF2B5EF4-FFF2-40B4-BE49-F238E27FC236}">
                            <a16:creationId xmlns:a16="http://schemas.microsoft.com/office/drawing/2014/main" id="{0FBB4EA7-8A63-44AB-A59D-A9EF7E5330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083" y="1690688"/>
                        <a:ext cx="3618254" cy="4083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170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50B906D-84CC-4D02-B404-E63AC627E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1295399"/>
            <a:ext cx="7848600" cy="3006777"/>
          </a:xfrm>
        </p:spPr>
        <p:txBody>
          <a:bodyPr/>
          <a:lstStyle/>
          <a:p>
            <a:br>
              <a:rPr lang="ar-EG" altLang="ar-EG" sz="6000" b="1" dirty="0">
                <a:solidFill>
                  <a:srgbClr val="FF9900"/>
                </a:solidFill>
                <a:latin typeface="MCS Basmalah normal." pitchFamily="2" charset="0"/>
                <a:ea typeface="Times New Roman" panose="02020603050405020304" pitchFamily="18" charset="0"/>
                <a:cs typeface="MCS Jeddah S_I stars." pitchFamily="2" charset="-78"/>
              </a:rPr>
            </a:br>
            <a:r>
              <a:rPr lang="ar-EG" altLang="ar-EG" sz="6000" b="1" dirty="0">
                <a:solidFill>
                  <a:srgbClr val="FF9900"/>
                </a:solidFill>
                <a:latin typeface="MCS Basmalah normal." pitchFamily="2" charset="0"/>
                <a:ea typeface="Times New Roman" panose="02020603050405020304" pitchFamily="18" charset="0"/>
                <a:cs typeface="MCS Jeddah S_I stars." pitchFamily="2" charset="-78"/>
              </a:rPr>
              <a:t>والسلام عليكم ورحمة الله وبركاته</a:t>
            </a:r>
            <a:endParaRPr lang="en-US" altLang="ar-EG" sz="6000" b="1" dirty="0">
              <a:solidFill>
                <a:srgbClr val="FF9900"/>
              </a:solidFill>
              <a:latin typeface="MCS Basmalah normal." pitchFamily="2" charset="0"/>
              <a:ea typeface="Times New Roman" panose="02020603050405020304" pitchFamily="18" charset="0"/>
              <a:cs typeface="MCS Jeddah S_I stars." pitchFamily="2" charset="-78"/>
            </a:endParaRPr>
          </a:p>
        </p:txBody>
      </p:sp>
    </p:spTree>
  </p:cSld>
  <p:clrMapOvr>
    <a:masterClrMapping/>
  </p:clrMapOvr>
  <p:transition spd="slow">
    <p:random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extLst>
              <a:ext uri="{FF2B5EF4-FFF2-40B4-BE49-F238E27FC236}">
                <a16:creationId xmlns:a16="http://schemas.microsoft.com/office/drawing/2014/main" id="{99058B66-0B9D-447B-9F24-0FD788EA92D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971925" y="2420939"/>
            <a:ext cx="6229350" cy="3132137"/>
          </a:xfrm>
          <a:solidFill>
            <a:schemeClr val="folHlink"/>
          </a:solidFill>
          <a:ln w="76200" cmpd="tri">
            <a:solidFill>
              <a:schemeClr val="hlink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anchorCtr="1"/>
          <a:lstStyle/>
          <a:p>
            <a:r>
              <a:rPr lang="ar-SA" altLang="ar-EG" sz="6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l-Samsam" pitchFamily="2" charset="-78"/>
              </a:rPr>
              <a:t>بسم الله الرحمن الرحيم</a:t>
            </a:r>
            <a:endParaRPr lang="en-US" altLang="ar-EG" sz="6000" b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l-Samsam" pitchFamily="2" charset="-78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Oval 7">
            <a:extLst>
              <a:ext uri="{FF2B5EF4-FFF2-40B4-BE49-F238E27FC236}">
                <a16:creationId xmlns:a16="http://schemas.microsoft.com/office/drawing/2014/main" id="{C51A954A-D9A2-4090-81B8-959574C0E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052513"/>
            <a:ext cx="8496300" cy="3600450"/>
          </a:xfrm>
          <a:prstGeom prst="ellipse">
            <a:avLst/>
          </a:prstGeom>
          <a:gradFill rotWithShape="1">
            <a:gsLst>
              <a:gs pos="0">
                <a:srgbClr val="EFCDDE">
                  <a:alpha val="49001"/>
                </a:srgbClr>
              </a:gs>
              <a:gs pos="50000">
                <a:schemeClr val="bg1">
                  <a:alpha val="49001"/>
                </a:schemeClr>
              </a:gs>
              <a:gs pos="100000">
                <a:srgbClr val="EFCDDE">
                  <a:alpha val="49001"/>
                </a:srgbClr>
              </a:gs>
            </a:gsLst>
            <a:lin ang="5400000" scaled="1"/>
          </a:gradFill>
          <a:ln w="9525">
            <a:solidFill>
              <a:srgbClr val="FF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78856" name="Picture 8" descr="161">
            <a:extLst>
              <a:ext uri="{FF2B5EF4-FFF2-40B4-BE49-F238E27FC236}">
                <a16:creationId xmlns:a16="http://schemas.microsoft.com/office/drawing/2014/main" id="{736416F8-CEA4-4EC7-832A-ABB82F20BA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9" y="5300664"/>
            <a:ext cx="110807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WordArt 9">
            <a:extLst>
              <a:ext uri="{FF2B5EF4-FFF2-40B4-BE49-F238E27FC236}">
                <a16:creationId xmlns:a16="http://schemas.microsoft.com/office/drawing/2014/main" id="{618FBD31-488A-4703-9B65-36806B5FC0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27349" y="1989138"/>
            <a:ext cx="6709019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b="1" dirty="0"/>
              <a:t>أعزائى الطلاب ،،،،،،</a:t>
            </a:r>
          </a:p>
          <a:p>
            <a:pPr algn="ctr"/>
            <a:r>
              <a:rPr lang="ar-EG" b="1" dirty="0"/>
              <a:t>السلام عليكم ورحمة الله وبركاته</a:t>
            </a:r>
            <a:endParaRPr lang="ar-EG" sz="4000" kern="10" dirty="0">
              <a:ln w="19050">
                <a:solidFill>
                  <a:srgbClr val="FF3399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+mn-cs"/>
              <a:ea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329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A8D257D-379B-4AD6-8498-7BF9BDE1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D26EBA-CF6E-4D62-B531-23C667DBDBC8}" type="slidenum">
              <a:rPr kumimoji="0" lang="ar-E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EG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عنصر 2">
            <a:extLst>
              <a:ext uri="{FF2B5EF4-FFF2-40B4-BE49-F238E27FC236}">
                <a16:creationId xmlns:a16="http://schemas.microsoft.com/office/drawing/2014/main" id="{0FBB4EA7-8A63-44AB-A59D-A9EF7E5330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811" y="1152907"/>
          <a:ext cx="4729588" cy="5376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2219454" imgH="3733721" progId="">
                  <p:embed/>
                </p:oleObj>
              </mc:Choice>
              <mc:Fallback>
                <p:oleObj r:id="rId3" imgW="2219454" imgH="3733721" progId="">
                  <p:embed/>
                  <p:pic>
                    <p:nvPicPr>
                      <p:cNvPr id="3" name="عنصر 2">
                        <a:extLst>
                          <a:ext uri="{FF2B5EF4-FFF2-40B4-BE49-F238E27FC236}">
                            <a16:creationId xmlns:a16="http://schemas.microsoft.com/office/drawing/2014/main" id="{0FBB4EA7-8A63-44AB-A59D-A9EF7E5330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811" y="1152907"/>
                        <a:ext cx="4729588" cy="5376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فقاعة التفكير: على شكل سحابة 3">
            <a:extLst>
              <a:ext uri="{FF2B5EF4-FFF2-40B4-BE49-F238E27FC236}">
                <a16:creationId xmlns:a16="http://schemas.microsoft.com/office/drawing/2014/main" id="{2E21F17F-292F-49CF-88F4-CCC08BA6156D}"/>
              </a:ext>
            </a:extLst>
          </p:cNvPr>
          <p:cNvSpPr/>
          <p:nvPr/>
        </p:nvSpPr>
        <p:spPr>
          <a:xfrm>
            <a:off x="5064369" y="1336431"/>
            <a:ext cx="6440243" cy="445945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400" b="1" dirty="0">
              <a:solidFill>
                <a:srgbClr val="FF0000"/>
              </a:solidFill>
            </a:endParaRPr>
          </a:p>
          <a:p>
            <a:pPr algn="ctr"/>
            <a:r>
              <a:rPr lang="ar-EG" sz="2400" b="1" dirty="0">
                <a:solidFill>
                  <a:srgbClr val="FF0000"/>
                </a:solidFill>
              </a:rPr>
              <a:t>تناولنا في المحاضرة السابقة</a:t>
            </a:r>
          </a:p>
          <a:p>
            <a:pPr algn="ctr"/>
            <a:r>
              <a:rPr lang="ar-EG" sz="2400" b="1" dirty="0">
                <a:solidFill>
                  <a:srgbClr val="FF0000"/>
                </a:solidFill>
              </a:rPr>
              <a:t>الإجراءات التي تمر بها المؤسسة التعليمية من أجل الحصول على الاعتماد أو التظلم من القرارات؟؟</a:t>
            </a:r>
            <a:endParaRPr lang="en-US" sz="2400" dirty="0">
              <a:solidFill>
                <a:srgbClr val="FF0000"/>
              </a:solidFill>
            </a:endParaRPr>
          </a:p>
          <a:p>
            <a:pPr algn="ctr"/>
            <a:endParaRPr lang="ar-EG" sz="2400" b="1" dirty="0">
              <a:solidFill>
                <a:srgbClr val="FF0000"/>
              </a:solidFill>
            </a:endParaRPr>
          </a:p>
          <a:p>
            <a:pPr algn="ctr"/>
            <a:r>
              <a:rPr lang="ar-EG" sz="2400" b="1" dirty="0">
                <a:solidFill>
                  <a:srgbClr val="FF0000"/>
                </a:solidFill>
              </a:rPr>
              <a:t>ولكن ما هي المعوقات التي يمكن أن تواجه المؤسسات التعليمية في الحصول على الاعتماد؟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3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6AF70D-E4D4-4CE0-94E3-E1341ABC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/>
              <a:t>المعوقات /  الصعوبات التي تواجه نظام الاعتماد :</a:t>
            </a:r>
            <a:br>
              <a:rPr lang="en-US" dirty="0"/>
            </a:br>
            <a:endParaRPr lang="ar-EG" dirty="0"/>
          </a:p>
        </p:txBody>
      </p:sp>
      <p:pic>
        <p:nvPicPr>
          <p:cNvPr id="4" name="Picture 6" descr="05X90081">
            <a:extLst>
              <a:ext uri="{FF2B5EF4-FFF2-40B4-BE49-F238E27FC236}">
                <a16:creationId xmlns:a16="http://schemas.microsoft.com/office/drawing/2014/main" id="{285000D5-B930-419A-A7AB-329CE96BE3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75" y="1364566"/>
            <a:ext cx="5915158" cy="455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D84A9368-03FC-41D8-92DF-FA5B0A5C64A3}"/>
              </a:ext>
            </a:extLst>
          </p:cNvPr>
          <p:cNvSpPr/>
          <p:nvPr/>
        </p:nvSpPr>
        <p:spPr>
          <a:xfrm>
            <a:off x="6928033" y="2092961"/>
            <a:ext cx="44257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>
                <a:solidFill>
                  <a:srgbClr val="FF0000"/>
                </a:solidFill>
              </a:rPr>
              <a:t>يمكن حصر أهم المعوقات والصعوبات </a:t>
            </a:r>
            <a:r>
              <a:rPr lang="ar-EG" sz="3600" b="1" dirty="0" err="1">
                <a:solidFill>
                  <a:srgbClr val="FF0000"/>
                </a:solidFill>
              </a:rPr>
              <a:t>التى</a:t>
            </a:r>
            <a:r>
              <a:rPr lang="ar-EG" sz="3600" b="1" dirty="0">
                <a:solidFill>
                  <a:srgbClr val="FF0000"/>
                </a:solidFill>
              </a:rPr>
              <a:t> تواجه نظام الاعتماد </a:t>
            </a:r>
            <a:r>
              <a:rPr lang="ar-EG" sz="3600" b="1" dirty="0" err="1">
                <a:solidFill>
                  <a:srgbClr val="FF0000"/>
                </a:solidFill>
              </a:rPr>
              <a:t>التربوى</a:t>
            </a:r>
            <a:r>
              <a:rPr lang="ar-EG" sz="3600" b="1" dirty="0">
                <a:solidFill>
                  <a:srgbClr val="FF0000"/>
                </a:solidFill>
              </a:rPr>
              <a:t> على النحو </a:t>
            </a:r>
            <a:r>
              <a:rPr lang="ar-EG" sz="3600" b="1" dirty="0" err="1">
                <a:solidFill>
                  <a:srgbClr val="FF0000"/>
                </a:solidFill>
              </a:rPr>
              <a:t>التالى</a:t>
            </a:r>
            <a:r>
              <a:rPr lang="ar-EG" sz="3600" b="1" dirty="0">
                <a:solidFill>
                  <a:srgbClr val="FF0000"/>
                </a:solidFill>
              </a:rPr>
              <a:t> :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7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521BA0-72C9-4553-A71B-04869E3C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b="1" dirty="0"/>
              <a:t>المعوقات /  الصعوبات التي تواجه نظام الاعتماد :</a:t>
            </a:r>
            <a:br>
              <a:rPr lang="en-US" dirty="0"/>
            </a:br>
            <a:endParaRPr lang="ar-EG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6B1751-4956-449D-B3B4-CFF4843E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394" y="1181686"/>
            <a:ext cx="9959927" cy="5127674"/>
          </a:xfrm>
          <a:solidFill>
            <a:srgbClr val="3DF777"/>
          </a:solidFill>
        </p:spPr>
        <p:txBody>
          <a:bodyPr>
            <a:normAutofit/>
          </a:bodyPr>
          <a:lstStyle/>
          <a:p>
            <a:endParaRPr lang="ar-EG" sz="3200" b="1" dirty="0">
              <a:solidFill>
                <a:srgbClr val="FF0000"/>
              </a:solidFill>
            </a:endParaRPr>
          </a:p>
          <a:p>
            <a:pPr lvl="0"/>
            <a:r>
              <a:rPr lang="ar-EG" sz="3600" dirty="0"/>
              <a:t>امتناع بعض المؤسسات عن إخضاع مؤسساتهم للاعتماد لعدم قناعتهم بجدوى الاعتماد.</a:t>
            </a:r>
            <a:endParaRPr lang="en-US" sz="3600" dirty="0"/>
          </a:p>
          <a:p>
            <a:pPr lvl="0"/>
            <a:r>
              <a:rPr lang="ar-EG" sz="3600" dirty="0"/>
              <a:t>ارتفاع التكلفة المادية لتنفيذ إجراءات الاعتماد.</a:t>
            </a:r>
            <a:endParaRPr lang="en-US" sz="3600" dirty="0"/>
          </a:p>
          <a:p>
            <a:pPr lvl="0"/>
            <a:r>
              <a:rPr lang="ar-EG" sz="3600" dirty="0"/>
              <a:t>عدم ارتياح مجتمع المؤسسة التعليمية لهذا النظام الجديد لتعودهم على النظام التقليدي المتبع حالياً.</a:t>
            </a:r>
            <a:endParaRPr lang="en-US" sz="3600" dirty="0"/>
          </a:p>
          <a:p>
            <a:endParaRPr lang="ar-EG" dirty="0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A031183-0D84-4B48-8034-ED3C1DE7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1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95A7E8A-E907-4FEF-AB76-260E85FD2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740865"/>
          </a:xfrm>
          <a:solidFill>
            <a:srgbClr val="3DF777"/>
          </a:solidFill>
        </p:spPr>
        <p:txBody>
          <a:bodyPr/>
          <a:lstStyle/>
          <a:p>
            <a:endParaRPr lang="ar-EG" dirty="0"/>
          </a:p>
          <a:p>
            <a:endParaRPr lang="ar-EG" dirty="0"/>
          </a:p>
          <a:p>
            <a:r>
              <a:rPr lang="ar-EG" sz="3600" dirty="0"/>
              <a:t>الحاجة إلى استقطاع وقت وجهد كبير من الإدارة وهيئة التدريس بالمؤسسة.</a:t>
            </a:r>
          </a:p>
          <a:p>
            <a:pPr marL="0" indent="0">
              <a:buNone/>
            </a:pPr>
            <a:endParaRPr lang="ar-EG" sz="3600" dirty="0"/>
          </a:p>
          <a:p>
            <a:r>
              <a:rPr lang="ar-EG" sz="3600" dirty="0"/>
              <a:t>صعوبة تغيير الثقافة التنظيمية للعاملين بالمؤسسة التعليمية تجاه المحاسبة والجودة والاعتماد </a:t>
            </a:r>
            <a:r>
              <a:rPr lang="ar-EG" sz="3600" dirty="0" err="1"/>
              <a:t>الأكاديمى</a:t>
            </a:r>
            <a:r>
              <a:rPr lang="ar-EG" sz="3600" dirty="0"/>
              <a:t> </a:t>
            </a:r>
            <a:r>
              <a:rPr lang="ar-EG" sz="3600" dirty="0" err="1"/>
              <a:t>والمهنى</a:t>
            </a:r>
            <a:r>
              <a:rPr lang="ar-EG" sz="3600" dirty="0"/>
              <a:t> </a:t>
            </a:r>
            <a:r>
              <a:rPr lang="ar-EG" sz="3600" dirty="0" err="1"/>
              <a:t>فى</a:t>
            </a:r>
            <a:r>
              <a:rPr lang="ar-EG" sz="3600" dirty="0"/>
              <a:t> المؤسسة التعليمية.</a:t>
            </a:r>
            <a:endParaRPr lang="en-US" sz="3600" dirty="0"/>
          </a:p>
          <a:p>
            <a:endParaRPr lang="en-US" sz="3600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6772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1"/>
            <a:ext cx="9906000" cy="5897563"/>
          </a:xfrm>
          <a:solidFill>
            <a:srgbClr val="3DF777"/>
          </a:solidFill>
        </p:spPr>
        <p:txBody>
          <a:bodyPr>
            <a:normAutofit/>
          </a:bodyPr>
          <a:lstStyle/>
          <a:p>
            <a:pPr marL="0" lvl="0" indent="0" rtl="1">
              <a:buNone/>
            </a:pPr>
            <a:endParaRPr lang="ar-EG" sz="3600" dirty="0"/>
          </a:p>
          <a:p>
            <a:pPr marL="0" lvl="0" indent="0" rtl="1">
              <a:buNone/>
            </a:pPr>
            <a:endParaRPr lang="ar-EG" sz="3600" dirty="0"/>
          </a:p>
          <a:p>
            <a:r>
              <a:rPr lang="ar-EG" sz="3600" dirty="0"/>
              <a:t>نقص الخبرة العملية بهذا النظام وتعدد الجهات المتوقع اشتراكها فى عملية التنفيذ الأمر الذى يؤدى إلى تضارب واختلاف وجهات النظر بينهم.</a:t>
            </a:r>
            <a:endParaRPr lang="en-US" sz="3600" dirty="0"/>
          </a:p>
          <a:p>
            <a:pPr lvl="0" rtl="1"/>
            <a:r>
              <a:rPr lang="ar-EG" sz="3600" dirty="0"/>
              <a:t>ضعف التوعية بأهمية الاعتماد ، ومن ثم نقص اقتناع جمهور التربويين به وتكوين اتجاهات سليية وردود فعل مضادة تجاه الاعتماد.</a:t>
            </a:r>
            <a:endParaRPr lang="en-US" sz="3600" dirty="0"/>
          </a:p>
          <a:p>
            <a:pPr lvl="0" algn="r" rt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634" y="381001"/>
            <a:ext cx="10058400" cy="5745163"/>
          </a:xfrm>
          <a:solidFill>
            <a:srgbClr val="3DF777"/>
          </a:solidFill>
        </p:spPr>
        <p:txBody>
          <a:bodyPr>
            <a:normAutofit/>
          </a:bodyPr>
          <a:lstStyle/>
          <a:p>
            <a:pPr lvl="0" algn="r" rtl="1"/>
            <a:r>
              <a:rPr lang="ar-EG" sz="3600" dirty="0"/>
              <a:t>استعجال النتائج ، الرضا بالحلول السريعة.</a:t>
            </a:r>
            <a:endParaRPr lang="en-US" sz="3600" dirty="0"/>
          </a:p>
          <a:p>
            <a:pPr lvl="0" algn="r" rtl="1"/>
            <a:r>
              <a:rPr lang="ar-EG" sz="3600" dirty="0"/>
              <a:t>ضعف المشاركة الحقيقية للعاملين.</a:t>
            </a:r>
            <a:endParaRPr lang="en-US" sz="3600" dirty="0"/>
          </a:p>
          <a:p>
            <a:pPr lvl="0" algn="r" rtl="1"/>
            <a:r>
              <a:rPr lang="ar-EG" sz="3600" dirty="0"/>
              <a:t>التقليد والمحاكاة لتجارب المدارس الأخرى.</a:t>
            </a:r>
            <a:endParaRPr lang="en-US" sz="3600" dirty="0"/>
          </a:p>
          <a:p>
            <a:pPr lvl="0" algn="r" rtl="1"/>
            <a:r>
              <a:rPr lang="ar-EG" sz="3600" dirty="0"/>
              <a:t>اعتقاد البعض أن الجودة مكلفة.</a:t>
            </a:r>
            <a:endParaRPr lang="en-US" sz="3600" dirty="0"/>
          </a:p>
          <a:p>
            <a:pPr lvl="0" algn="r" rtl="1"/>
            <a:r>
              <a:rPr lang="ar-EG" sz="3600" dirty="0"/>
              <a:t>هيمنة أسلوب المركزية فى السياسات واتخاذ القرارات.</a:t>
            </a:r>
            <a:endParaRPr lang="en-US" sz="3600" dirty="0"/>
          </a:p>
          <a:p>
            <a:pPr algn="r" rtl="1"/>
            <a:r>
              <a:rPr lang="ar-EG" sz="3600" dirty="0"/>
              <a:t>نقص الكوادر التدريبية المتخصصة فى مجال الجودة الشاملة</a:t>
            </a:r>
            <a:r>
              <a:rPr lang="ar-EG" dirty="0"/>
              <a:t>.</a:t>
            </a:r>
          </a:p>
          <a:p>
            <a:pPr lvl="0" algn="r" rt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6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6700" marR="0" indent="0" algn="ctr" defTabSz="914400" rtl="1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anose="05000000000000000000" pitchFamily="2" charset="2"/>
          <a:buNone/>
          <a:tabLst/>
          <a:defRPr kumimoji="0" lang="ar-SA" altLang="ar-EG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L-Mohanad Bold" pitchFamily="2" charset="-78"/>
            <a:cs typeface="AL-Mohanad Bold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6700" marR="0" indent="0" algn="ctr" defTabSz="914400" rtl="1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anose="05000000000000000000" pitchFamily="2" charset="2"/>
          <a:buNone/>
          <a:tabLst/>
          <a:defRPr kumimoji="0" lang="ar-SA" altLang="ar-EG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L-Mohanad Bold" pitchFamily="2" charset="-78"/>
            <a:cs typeface="AL-Mohanad Bold" pitchFamily="2" charset="-78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646</Words>
  <Application>Microsoft Office PowerPoint</Application>
  <PresentationFormat>شاشة عريضة</PresentationFormat>
  <Paragraphs>77</Paragraphs>
  <Slides>17</Slides>
  <Notes>3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3</vt:i4>
      </vt:variant>
      <vt:variant>
        <vt:lpstr>خوادم OLE مضمنة</vt:lpstr>
      </vt:variant>
      <vt:variant>
        <vt:i4>0</vt:i4>
      </vt:variant>
      <vt:variant>
        <vt:lpstr>عناوين الشرائح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Garamond</vt:lpstr>
      <vt:lpstr>MCS Basmalah normal.</vt:lpstr>
      <vt:lpstr>Tahoma</vt:lpstr>
      <vt:lpstr>Times New Roman</vt:lpstr>
      <vt:lpstr>Wingdings</vt:lpstr>
      <vt:lpstr>نسق Office</vt:lpstr>
      <vt:lpstr>Stream</vt:lpstr>
      <vt:lpstr>Textured</vt:lpstr>
      <vt:lpstr> محاضرات في  نظم الاعتماد الأكاديمي للقيادات التربوية دبلوم مهني (اعتماد وضمان جودة المدرسة)</vt:lpstr>
      <vt:lpstr>بسم الله الرحمن الرحيم</vt:lpstr>
      <vt:lpstr>عرض تقديمي في PowerPoint</vt:lpstr>
      <vt:lpstr>عرض تقديمي في PowerPoint</vt:lpstr>
      <vt:lpstr>المعوقات /  الصعوبات التي تواجه نظام الاعتماد : </vt:lpstr>
      <vt:lpstr>المعوقات /  الصعوبات التي تواجه نظام الاعتماد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الاتجاهات العالمية فى معايير الاعتماد التربوى : </vt:lpstr>
      <vt:lpstr>وفى ضوء الخبرات المقدمة يمكن استخلاص مجموعة من معايير الاعتماد تتمثل في الآتي : </vt:lpstr>
      <vt:lpstr>عرض تقديمي في PowerPoint</vt:lpstr>
      <vt:lpstr>والآن عزيزي الطالب ،،،،،</vt:lpstr>
      <vt:lpstr> والسلام عليكم ورحمة الله وبركاته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محاضرات في  نظم الاعتماد الأكاديمي للقيادات التربوية دبلوم مهني (اعتماد وضمان جودة المدرسة)</dc:title>
  <dc:creator>OS.tech</dc:creator>
  <cp:lastModifiedBy>OS.tech</cp:lastModifiedBy>
  <cp:revision>14</cp:revision>
  <dcterms:created xsi:type="dcterms:W3CDTF">2020-03-25T20:33:23Z</dcterms:created>
  <dcterms:modified xsi:type="dcterms:W3CDTF">2020-04-10T08:01:17Z</dcterms:modified>
</cp:coreProperties>
</file>